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4630400" cy="8229600"/>
  <p:notesSz cx="8229600" cy="14630400"/>
  <p:embeddedFontLst>
    <p:embeddedFont>
      <p:font typeface="Alexandria" panose="020B0604020202020204" charset="-78"/>
      <p:regular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Nobile" panose="020B0604020202020204" charset="0"/>
      <p:regular r:id="rId1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39" d="100"/>
          <a:sy n="39" d="100"/>
        </p:scale>
        <p:origin x="72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2982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5813" y="619601"/>
            <a:ext cx="13058775" cy="140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Мемлекеттік кәсіпорындарды қаржыландырудың ерекшеліктері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785813" y="2359581"/>
            <a:ext cx="13058775" cy="10776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Мемлекеттік мекемелерді қаржыландыру мемлекеттік басқару мен Қазақстан экономикасының негізгі элементі болып табылады. Қаржы ресурстарын тиімді бөлу және пайдалану тұрақтылықты, әлеуметтік саланы дамытуды және азаматтардың өмір сүру сапасын жақсартуды қамтамасыз етеді.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85813" y="3773924"/>
            <a:ext cx="5910858" cy="701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Заңнамалық негіздер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785813" y="5036701"/>
            <a:ext cx="2806660" cy="350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Конституция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85813" y="5611892"/>
            <a:ext cx="3987284" cy="1436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Қазақстан Республикасының Конституциясы мемлекеттік қаржыландырудың негізгі принциптерін белгілейді.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5328404" y="5036701"/>
            <a:ext cx="2806660" cy="350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Бюджет кодексі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328404" y="5611892"/>
            <a:ext cx="3987284" cy="1436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Бюджет кодексі бюджеттік процестің ережелерін, соның ішінде мемлекеттік мекемелерді қаржыландыруды реттейді.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9870996" y="5036701"/>
            <a:ext cx="3860721" cy="350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Мамандандырылған заңдар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9870996" y="5611892"/>
            <a:ext cx="3987284" cy="1796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Нақты мекемелер мен билік органдарының қаржылық қызметіне қатысты мамандандырылған заңдар мен қаулылар бар.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28869"/>
            <a:ext cx="948499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Қаржыландырудың негізгі көздері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477810"/>
            <a:ext cx="6408063" cy="2047994"/>
          </a:xfrm>
          <a:prstGeom prst="roundRect">
            <a:avLst>
              <a:gd name="adj" fmla="val 4652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28224" y="2712244"/>
            <a:ext cx="287690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Мемлекеттік бюджет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28224" y="3202662"/>
            <a:ext cx="59391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Мемлекеттік бюджет көптеген мемлекеттік органдар үшін негізгі қаржыландыру көзі болып табылады.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7428667" y="2477810"/>
            <a:ext cx="6408063" cy="2047994"/>
          </a:xfrm>
          <a:prstGeom prst="roundRect">
            <a:avLst>
              <a:gd name="adj" fmla="val 4652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663101" y="2712244"/>
            <a:ext cx="313277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Бюджеттен тыс көздер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663101" y="3202662"/>
            <a:ext cx="59391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Кәсіпкерлік және өзге де табыс әкелетін қызметтен түсетін кірістер, демеушілік және қайырымдылық жарналар.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793790" y="4752618"/>
            <a:ext cx="6408063" cy="2047994"/>
          </a:xfrm>
          <a:prstGeom prst="roundRect">
            <a:avLst>
              <a:gd name="adj" fmla="val 4652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28224" y="4987052"/>
            <a:ext cx="519148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Халықаралық гранттар мен несиелер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028224" y="5477470"/>
            <a:ext cx="59391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Халықаралық ұйымдар, басқа елдердің үкіметтері немесе халықаралық қаржы институттары ұсынады.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7428667" y="4752618"/>
            <a:ext cx="6408063" cy="2047994"/>
          </a:xfrm>
          <a:prstGeom prst="roundRect">
            <a:avLst>
              <a:gd name="adj" fmla="val 4652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663101" y="498705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Меншікті қаражат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663101" y="5477470"/>
            <a:ext cx="59391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Бюджеттік ұйымдардың дербестігі мен қаржылық тұрақтылығын қамтамасыз етеді.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69" y="615791"/>
            <a:ext cx="10150316" cy="699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Меншікті қаражаттан қаржыландыру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783669" y="1903214"/>
            <a:ext cx="503753" cy="503753"/>
          </a:xfrm>
          <a:prstGeom prst="roundRect">
            <a:avLst>
              <a:gd name="adj" fmla="val 1867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72503" y="1987153"/>
            <a:ext cx="125968" cy="335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1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1511260" y="1903214"/>
            <a:ext cx="3477578" cy="6996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Кәсіпкерлік қызметтен түсетін кірістер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511260" y="2737128"/>
            <a:ext cx="3477578" cy="1791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Заңмен тыйым салынбаған ұйымның коммерциялық белсенділігінің әртүрлі түрлері есебінен қалыптасады.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5212675" y="1903214"/>
            <a:ext cx="503753" cy="503753"/>
          </a:xfrm>
          <a:prstGeom prst="roundRect">
            <a:avLst>
              <a:gd name="adj" fmla="val 1867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366266" y="1987153"/>
            <a:ext cx="196453" cy="335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5940266" y="1903214"/>
            <a:ext cx="3477578" cy="6996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Меншіктен түсетін кірістер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940266" y="2737128"/>
            <a:ext cx="3477578" cy="1433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Ұйымдардың иелігінде тиімді пайдалануға болатын Жылжымайтын мүлік және басқа мүлік болуы мүмкін.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9641681" y="1903214"/>
            <a:ext cx="503753" cy="503753"/>
          </a:xfrm>
          <a:prstGeom prst="roundRect">
            <a:avLst>
              <a:gd name="adj" fmla="val 1867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794677" y="1987153"/>
            <a:ext cx="197763" cy="335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3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10369272" y="1903214"/>
            <a:ext cx="3477578" cy="6996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Қызмет көрсетуден түсетін кірістер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0369272" y="2737128"/>
            <a:ext cx="3477578" cy="10747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Көптеген бюджеттік ұйымдар ақы алуы мүмкін қызметтерді ұсынады.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783669" y="4864298"/>
            <a:ext cx="6712506" cy="699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Қаржылық операциялар</a:t>
            </a:r>
            <a:endParaRPr lang="en-US" sz="4400" dirty="0"/>
          </a:p>
        </p:txBody>
      </p:sp>
      <p:sp>
        <p:nvSpPr>
          <p:cNvPr id="16" name="Text 14"/>
          <p:cNvSpPr/>
          <p:nvPr/>
        </p:nvSpPr>
        <p:spPr>
          <a:xfrm>
            <a:off x="783669" y="6123742"/>
            <a:ext cx="4602242" cy="349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Айырбасталмайтын операциялар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783669" y="6697385"/>
            <a:ext cx="6258401" cy="7165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Мемлекеттік мекемелер ресурстарды ештеңе бермей алады.</a:t>
            </a: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7595949" y="6123742"/>
            <a:ext cx="4219099" cy="349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Айырбасталатын операциялар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7595949" y="6697385"/>
            <a:ext cx="6258401" cy="7165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Тараптар активтермен немесе қызметтермен тең құн бойынша айырбастау.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68561"/>
            <a:ext cx="789753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Қаржыландыру жоспарлары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917502"/>
            <a:ext cx="1134070" cy="181451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268022" y="2144316"/>
            <a:ext cx="733044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Мемлекеттік мекемелерге арналған жеке жоспарлар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2268022" y="2634734"/>
            <a:ext cx="115685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Міндеттемелер бойынша және төлемдер бойынша екі түрі бар.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3732014"/>
            <a:ext cx="1134070" cy="181451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268022" y="3958828"/>
            <a:ext cx="692122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Бюджеттік бағдарлама әкімшілерінің жоспарлары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2268022" y="4449247"/>
            <a:ext cx="115685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Міндеттемелер мен төлемдер жоспарларын да қамтиды, бірақ олар бағдарлама деңгейінде қаражатты басқару мен бөлуге қатысты.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5546527"/>
            <a:ext cx="1134070" cy="181451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2268022" y="5773341"/>
            <a:ext cx="291131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Жиынтық жоспарлар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2268022" y="6263759"/>
            <a:ext cx="115685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Бұл құжаттар басқарудың жоғары деңгейлері үшін, мысалы, әкім аппараттары үшін жасалады және түсімдер мен шығыстардың жалпы көрінісін көрсетеді.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</Words>
  <Application>Microsoft Office PowerPoint</Application>
  <PresentationFormat>Произвольный</PresentationFormat>
  <Paragraphs>44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Alexandria</vt:lpstr>
      <vt:lpstr>Calibri</vt:lpstr>
      <vt:lpstr>Nobile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1</cp:revision>
  <dcterms:created xsi:type="dcterms:W3CDTF">2025-01-30T08:33:35Z</dcterms:created>
  <dcterms:modified xsi:type="dcterms:W3CDTF">2025-01-30T08:34:11Z</dcterms:modified>
</cp:coreProperties>
</file>